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2" r:id="rId3"/>
    <p:sldId id="264" r:id="rId4"/>
    <p:sldId id="257" r:id="rId5"/>
    <p:sldId id="265" r:id="rId6"/>
    <p:sldId id="266" r:id="rId7"/>
    <p:sldId id="258" r:id="rId8"/>
    <p:sldId id="259" r:id="rId9"/>
    <p:sldId id="267" r:id="rId10"/>
    <p:sldId id="268" r:id="rId11"/>
    <p:sldId id="270" r:id="rId12"/>
    <p:sldId id="271" r:id="rId13"/>
    <p:sldId id="273" r:id="rId14"/>
    <p:sldId id="277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71" autoAdjust="0"/>
    <p:restoredTop sz="94660"/>
  </p:normalViewPr>
  <p:slideViewPr>
    <p:cSldViewPr snapToGrid="0">
      <p:cViewPr>
        <p:scale>
          <a:sx n="100" d="100"/>
          <a:sy n="100" d="100"/>
        </p:scale>
        <p:origin x="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8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1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2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9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1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0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1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0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2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19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smtClean="0"/>
              <a:t>RESEMBLANCE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0436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TEAM ID: RE1056 | Aditya </a:t>
            </a:r>
            <a:r>
              <a:rPr lang="en-US" b="1" dirty="0" err="1" smtClean="0">
                <a:solidFill>
                  <a:schemeClr val="tx1"/>
                </a:solidFill>
              </a:rPr>
              <a:t>Manoharan</a:t>
            </a:r>
            <a:r>
              <a:rPr lang="en-US" b="1" dirty="0" smtClean="0">
                <a:solidFill>
                  <a:schemeClr val="tx1"/>
                </a:solidFill>
              </a:rPr>
              <a:t> | Simran Modi | </a:t>
            </a:r>
            <a:r>
              <a:rPr lang="en-US" b="1" dirty="0" err="1" smtClean="0">
                <a:solidFill>
                  <a:schemeClr val="tx1"/>
                </a:solidFill>
              </a:rPr>
              <a:t>Adithya</a:t>
            </a:r>
            <a:r>
              <a:rPr lang="en-US" b="1" dirty="0" smtClean="0">
                <a:solidFill>
                  <a:schemeClr val="tx1"/>
                </a:solidFill>
              </a:rPr>
              <a:t> Raman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625" y="287452"/>
            <a:ext cx="117335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5.    The </a:t>
            </a:r>
            <a:r>
              <a:rPr lang="en-IN" dirty="0"/>
              <a:t>class conditional density for each pixel of the satellite image is calculated using a vectorised form of the </a:t>
            </a:r>
            <a:r>
              <a:rPr lang="en-IN" dirty="0" smtClean="0"/>
              <a:t>above    </a:t>
            </a:r>
          </a:p>
          <a:p>
            <a:r>
              <a:rPr lang="en-IN" dirty="0"/>
              <a:t> </a:t>
            </a:r>
            <a:r>
              <a:rPr lang="en-IN" dirty="0" smtClean="0"/>
              <a:t>      equation</a:t>
            </a:r>
          </a:p>
          <a:p>
            <a:pPr marL="342900" indent="-342900">
              <a:buAutoNum type="arabicPeriod" startAt="6"/>
            </a:pPr>
            <a:endParaRPr lang="en-IN" dirty="0"/>
          </a:p>
          <a:p>
            <a:pPr marL="342900" indent="-342900">
              <a:buAutoNum type="arabicPeriod" startAt="6"/>
            </a:pPr>
            <a:endParaRPr lang="en-IN" dirty="0" smtClean="0"/>
          </a:p>
          <a:p>
            <a:pPr marL="342900" indent="-342900">
              <a:buAutoNum type="arabicPeriod" startAt="6"/>
            </a:pPr>
            <a:endParaRPr lang="en-IN" dirty="0"/>
          </a:p>
          <a:p>
            <a:pPr marL="342900" indent="-342900">
              <a:buAutoNum type="arabicPeriod" startAt="6"/>
            </a:pPr>
            <a:endParaRPr lang="en-IN" dirty="0" smtClean="0"/>
          </a:p>
          <a:p>
            <a:pPr marL="342900" indent="-342900">
              <a:buAutoNum type="arabicPeriod" startAt="6"/>
            </a:pPr>
            <a:endParaRPr lang="en-IN" dirty="0" smtClean="0"/>
          </a:p>
          <a:p>
            <a:pPr marL="342900" indent="-342900">
              <a:buAutoNum type="arabicPeriod" startAt="6"/>
            </a:pPr>
            <a:r>
              <a:rPr lang="en-IN" dirty="0" smtClean="0"/>
              <a:t>The </a:t>
            </a:r>
            <a:r>
              <a:rPr lang="en-IN" dirty="0"/>
              <a:t>class with the highest probability is assigned to that particular pixel to obtain a 1024x1024 class matrix with values from 1 to 7 for each spectral band </a:t>
            </a:r>
            <a:r>
              <a:rPr lang="en-US" dirty="0" smtClean="0"/>
              <a:t>combination.</a:t>
            </a:r>
          </a:p>
          <a:p>
            <a:pPr marL="342900" indent="-342900">
              <a:buAutoNum type="arabicPeriod" startAt="6"/>
            </a:pPr>
            <a:endParaRPr lang="en-US" dirty="0"/>
          </a:p>
          <a:p>
            <a:pPr marL="342900" indent="-342900">
              <a:buAutoNum type="arabicPeriod" startAt="6"/>
            </a:pPr>
            <a:endParaRPr lang="en-US" dirty="0" smtClean="0"/>
          </a:p>
          <a:p>
            <a:pPr marL="342900" indent="-342900">
              <a:buAutoNum type="arabicPeriod" startAt="6"/>
            </a:pPr>
            <a:endParaRPr lang="en-US" dirty="0"/>
          </a:p>
          <a:p>
            <a:pPr marL="342900" indent="-342900">
              <a:buAutoNum type="arabicPeriod" startAt="6"/>
            </a:pPr>
            <a:endParaRPr lang="en-US" dirty="0" smtClean="0"/>
          </a:p>
          <a:p>
            <a:pPr marL="342900" indent="-342900">
              <a:buAutoNum type="arabicPeriod" startAt="6"/>
            </a:pPr>
            <a:endParaRPr lang="en-US" dirty="0"/>
          </a:p>
          <a:p>
            <a:pPr marL="342900" indent="-342900">
              <a:buAutoNum type="arabicPeriod" startAt="6"/>
            </a:pPr>
            <a:endParaRPr lang="en-US" dirty="0" smtClean="0"/>
          </a:p>
          <a:p>
            <a:pPr marL="342900" indent="-342900">
              <a:buAutoNum type="arabicPeriod" startAt="6"/>
            </a:pPr>
            <a:endParaRPr lang="en-US" dirty="0"/>
          </a:p>
          <a:p>
            <a:pPr marL="342900" indent="-342900">
              <a:buAutoNum type="arabicPeriod" startAt="6"/>
            </a:pPr>
            <a:endParaRPr lang="en-US" dirty="0" smtClean="0"/>
          </a:p>
          <a:p>
            <a:pPr marL="342900" indent="-342900">
              <a:buAutoNum type="arabicPeriod" startAt="6"/>
            </a:pPr>
            <a:endParaRPr lang="en-US" dirty="0"/>
          </a:p>
          <a:p>
            <a:pPr marL="342900" indent="-342900">
              <a:buAutoNum type="arabicPeriod" startAt="6"/>
            </a:pPr>
            <a:endParaRPr lang="en-US" dirty="0" smtClean="0"/>
          </a:p>
          <a:p>
            <a:pPr marL="342900" indent="-342900">
              <a:buAutoNum type="arabicPeriod" startAt="6"/>
            </a:pPr>
            <a:r>
              <a:rPr lang="en-IN" dirty="0" smtClean="0"/>
              <a:t>An </a:t>
            </a:r>
            <a:r>
              <a:rPr lang="en-IN" dirty="0"/>
              <a:t>image matrix ( 1024x1024x3) is built </a:t>
            </a:r>
            <a:r>
              <a:rPr lang="en-IN" dirty="0" smtClean="0"/>
              <a:t>by initializing to Red band classification to cover mutually exclusive pixels and then </a:t>
            </a:r>
            <a:r>
              <a:rPr lang="en-IN" dirty="0"/>
              <a:t>assigning defined [R,G,B] colour constant for each class from appropriate spectral band </a:t>
            </a:r>
            <a:r>
              <a:rPr lang="en-IN" dirty="0" smtClean="0"/>
              <a:t>combination and saved as ‘CLASSIFIED IMAGE.TIF’.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20" y="1059152"/>
            <a:ext cx="9381389" cy="862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16" y="3048000"/>
            <a:ext cx="7959306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demonstration</a:t>
            </a:r>
            <a:endParaRPr lang="en-US" sz="4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9" y="2106612"/>
            <a:ext cx="4422775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499101" y="2049462"/>
            <a:ext cx="6102349" cy="4479925"/>
          </a:xfrm>
        </p:spPr>
        <p:txBody>
          <a:bodyPr>
            <a:normAutofit/>
          </a:bodyPr>
          <a:lstStyle/>
          <a:p>
            <a:pPr algn="just"/>
            <a:endParaRPr lang="en-IN" dirty="0" smtClean="0"/>
          </a:p>
          <a:p>
            <a:pPr algn="just"/>
            <a:r>
              <a:rPr lang="en-IN" dirty="0" smtClean="0"/>
              <a:t>In </a:t>
            </a:r>
            <a:r>
              <a:rPr lang="en-IN" dirty="0"/>
              <a:t>the classified output image each class is </a:t>
            </a:r>
            <a:r>
              <a:rPr lang="en-IN" dirty="0" smtClean="0"/>
              <a:t>identified </a:t>
            </a:r>
            <a:r>
              <a:rPr lang="en-IN" dirty="0"/>
              <a:t>with a different </a:t>
            </a:r>
            <a:r>
              <a:rPr lang="en-IN" dirty="0" smtClean="0"/>
              <a:t>colour as </a:t>
            </a:r>
            <a:r>
              <a:rPr lang="en-US" dirty="0" smtClean="0"/>
              <a:t>described </a:t>
            </a:r>
            <a:r>
              <a:rPr lang="en-US" dirty="0"/>
              <a:t>by the legend</a:t>
            </a:r>
            <a:r>
              <a:rPr lang="en-US" dirty="0" smtClean="0"/>
              <a:t>.</a:t>
            </a:r>
          </a:p>
          <a:p>
            <a:pPr algn="just"/>
            <a:r>
              <a:rPr lang="en-IN" b="1" dirty="0"/>
              <a:t>Programming Language</a:t>
            </a:r>
            <a:r>
              <a:rPr lang="en-IN" dirty="0"/>
              <a:t>: Python 3</a:t>
            </a:r>
          </a:p>
          <a:p>
            <a:pPr algn="just"/>
            <a:r>
              <a:rPr lang="en-IN" b="1" dirty="0"/>
              <a:t>Modules required</a:t>
            </a:r>
            <a:r>
              <a:rPr lang="en-IN" dirty="0" smtClean="0"/>
              <a:t>: </a:t>
            </a:r>
            <a:r>
              <a:rPr lang="en-IN" dirty="0" err="1" smtClean="0"/>
              <a:t>PIL.Image</a:t>
            </a:r>
            <a:r>
              <a:rPr lang="en-IN" dirty="0" smtClean="0"/>
              <a:t>, </a:t>
            </a:r>
            <a:r>
              <a:rPr lang="en-IN" dirty="0" err="1" smtClean="0"/>
              <a:t>numpy</a:t>
            </a:r>
            <a:r>
              <a:rPr lang="en-IN" dirty="0" smtClean="0"/>
              <a:t>, math</a:t>
            </a:r>
          </a:p>
          <a:p>
            <a:pPr algn="just"/>
            <a:r>
              <a:rPr lang="en-IN" dirty="0" smtClean="0"/>
              <a:t>1</a:t>
            </a:r>
            <a:r>
              <a:rPr lang="en-IN" dirty="0"/>
              <a:t>. Run the merge.py script first to obtain required band combinations(GRI.TIF, RIB.TIF, IGB.TIF)</a:t>
            </a:r>
          </a:p>
          <a:p>
            <a:pPr algn="just"/>
            <a:r>
              <a:rPr lang="en-IN" dirty="0"/>
              <a:t>2. Run the segmentation.py script next to obtain the classified output image (CLASSIFIED IMAGE.TIF)</a:t>
            </a:r>
          </a:p>
          <a:p>
            <a:pPr algn="just"/>
            <a:r>
              <a:rPr lang="en-IN" dirty="0"/>
              <a:t>3. Run the accuracy.py script at the last to obtain algorithm </a:t>
            </a:r>
            <a:r>
              <a:rPr lang="en-IN" dirty="0" smtClean="0"/>
              <a:t>accuracy </a:t>
            </a:r>
            <a:r>
              <a:rPr lang="en-IN" dirty="0"/>
              <a:t>in the output console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08" y="2202207"/>
            <a:ext cx="707054" cy="9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3191" y="4010335"/>
            <a:ext cx="10515600" cy="394142"/>
          </a:xfrm>
        </p:spPr>
        <p:txBody>
          <a:bodyPr/>
          <a:lstStyle/>
          <a:p>
            <a:r>
              <a:rPr lang="en-US" b="1" dirty="0" smtClean="0"/>
              <a:t>CONFUSION MATRIX | KAPPA COEFFICIENT | OVERALL ACCURACY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8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accuracy</a:t>
            </a:r>
            <a:endParaRPr lang="en-US" sz="4400" b="1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237" r="9726" b="390"/>
          <a:stretch/>
        </p:blipFill>
        <p:spPr>
          <a:xfrm>
            <a:off x="349250" y="3037339"/>
            <a:ext cx="4609892" cy="2662922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270500" y="2038350"/>
            <a:ext cx="6604000" cy="4660900"/>
          </a:xfrm>
        </p:spPr>
        <p:txBody>
          <a:bodyPr>
            <a:noAutofit/>
          </a:bodyPr>
          <a:lstStyle/>
          <a:p>
            <a:pPr algn="just"/>
            <a:r>
              <a:rPr lang="en-IN" sz="2000" dirty="0"/>
              <a:t>The accuracy of the algorithm is computed against the training window in the unclassified and the classified </a:t>
            </a:r>
            <a:r>
              <a:rPr lang="en-IN" sz="2000" dirty="0" smtClean="0"/>
              <a:t>image. The following 2 metrics were used to evaluate the accuracy of our classification model: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n-IN" sz="2000" dirty="0" smtClean="0"/>
              <a:t>Kappa Coefficient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n-IN" sz="2000" dirty="0" smtClean="0"/>
              <a:t>Overall Accuracy</a:t>
            </a:r>
          </a:p>
          <a:p>
            <a:pPr algn="just"/>
            <a:r>
              <a:rPr lang="en-IN" sz="2000" dirty="0" smtClean="0"/>
              <a:t>To calculate the Cohen’s kappa and </a:t>
            </a:r>
            <a:r>
              <a:rPr lang="en-IN" sz="2000" dirty="0"/>
              <a:t>o</a:t>
            </a:r>
            <a:r>
              <a:rPr lang="en-IN" sz="2000" dirty="0" smtClean="0"/>
              <a:t>verall accuracy, we built the Confusion Matrix for our classifier. </a:t>
            </a:r>
            <a:r>
              <a:rPr lang="en-IN" sz="2000" dirty="0"/>
              <a:t> Each </a:t>
            </a:r>
            <a:r>
              <a:rPr lang="en-IN" sz="2000" dirty="0" smtClean="0"/>
              <a:t>row</a:t>
            </a:r>
            <a:r>
              <a:rPr lang="en-IN" sz="2000" dirty="0" smtClean="0"/>
              <a:t> </a:t>
            </a:r>
            <a:r>
              <a:rPr lang="en-IN" sz="2000" dirty="0"/>
              <a:t>of the matrix represents the instances in a predicted class while each </a:t>
            </a:r>
            <a:r>
              <a:rPr lang="en-IN" sz="2000" dirty="0" smtClean="0"/>
              <a:t>column</a:t>
            </a:r>
            <a:r>
              <a:rPr lang="en-IN" sz="2000" dirty="0" smtClean="0"/>
              <a:t> </a:t>
            </a:r>
            <a:r>
              <a:rPr lang="en-IN" sz="2000" dirty="0"/>
              <a:t>represents the instances in an actual </a:t>
            </a:r>
            <a:r>
              <a:rPr lang="en-IN" sz="2000" dirty="0" smtClean="0"/>
              <a:t>class.</a:t>
            </a:r>
          </a:p>
          <a:p>
            <a:pPr algn="just"/>
            <a:r>
              <a:rPr lang="en-IN" sz="2000" dirty="0" smtClean="0"/>
              <a:t>For example see the first column,  our classifier predicted 99 pixels in class 1 and 1 pixel in class 3 out of the 100 pixels that actually belonging to class 1. The main diagonal of the matrix represents the correct guesses.</a:t>
            </a:r>
          </a:p>
          <a:p>
            <a:pPr algn="just"/>
            <a:endParaRPr lang="en-IN" sz="2000" dirty="0"/>
          </a:p>
          <a:p>
            <a:pPr algn="just"/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16023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607050" y="3333351"/>
            <a:ext cx="6140450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6147" y="3600051"/>
            <a:ext cx="3380154" cy="737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5633" y="2292350"/>
            <a:ext cx="474345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17500" y="374650"/>
                <a:ext cx="4997450" cy="6026149"/>
              </a:xfrm>
              <a:ln>
                <a:solidFill>
                  <a:schemeClr val="tx2">
                    <a:lumMod val="25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1700" dirty="0" smtClean="0"/>
                  <a:t>The confusion matrix reports the following:</a:t>
                </a:r>
              </a:p>
              <a:p>
                <a:pPr marL="0" indent="0" algn="just">
                  <a:buNone/>
                </a:pPr>
                <a:endParaRPr lang="en-US" sz="1700" dirty="0" smtClean="0"/>
              </a:p>
              <a:p>
                <a:pPr marL="228600" lvl="1" indent="0" algn="just">
                  <a:buNone/>
                </a:pPr>
                <a:endParaRPr lang="en-US" sz="1700" i="1" dirty="0" smtClean="0"/>
              </a:p>
              <a:p>
                <a:pPr marL="228600" lvl="1" indent="0" algn="just">
                  <a:buNone/>
                </a:pPr>
                <a:endParaRPr lang="en-US" sz="1700" i="1" dirty="0"/>
              </a:p>
              <a:p>
                <a:pPr marL="228600" lvl="1" indent="0" algn="just">
                  <a:buNone/>
                </a:pPr>
                <a:endParaRPr lang="en-US" sz="1700" i="1" dirty="0" smtClean="0"/>
              </a:p>
              <a:p>
                <a:pPr marL="228600" lvl="1" indent="0" algn="just">
                  <a:buNone/>
                </a:pPr>
                <a:endParaRPr lang="en-US" sz="1700" i="1" dirty="0" smtClean="0"/>
              </a:p>
              <a:p>
                <a:pPr marL="228600" lvl="1" indent="0" algn="just">
                  <a:buNone/>
                </a:pPr>
                <a:endParaRPr lang="en-US" sz="1700" i="1" dirty="0"/>
              </a:p>
              <a:p>
                <a:pPr marL="228600" lvl="1" indent="0" algn="just">
                  <a:buNone/>
                </a:pPr>
                <a:endParaRPr lang="en-US" sz="1700" i="1" dirty="0" smtClean="0"/>
              </a:p>
              <a:p>
                <a:pPr marL="0" indent="0" algn="just">
                  <a:buNone/>
                </a:pPr>
                <a:r>
                  <a:rPr lang="en-US" sz="2000" b="1" dirty="0"/>
                  <a:t>OVERALL ACCURACY:</a:t>
                </a:r>
              </a:p>
              <a:p>
                <a:pPr marL="0" indent="0" algn="just">
                  <a:buNone/>
                </a:pPr>
                <a:endParaRPr lang="en-US" sz="1700" dirty="0"/>
              </a:p>
              <a:p>
                <a:pPr marL="2286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𝑜𝑣𝑒𝑟𝑎𝑙𝑙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700" b="0" dirty="0" smtClean="0">
                  <a:solidFill>
                    <a:schemeClr val="bg1"/>
                  </a:solidFill>
                </a:endParaRPr>
              </a:p>
              <a:p>
                <a:pPr marL="228600" lvl="1" indent="0" algn="ctr">
                  <a:buNone/>
                </a:pPr>
                <a:endParaRPr lang="en-US" sz="1700" b="0" dirty="0" smtClean="0"/>
              </a:p>
              <a:p>
                <a:pPr marL="228600" lvl="1" indent="0">
                  <a:buNone/>
                </a:pPr>
                <a:r>
                  <a:rPr lang="en-US" sz="1700" dirty="0"/>
                  <a:t>w</a:t>
                </a:r>
                <a:r>
                  <a:rPr lang="en-US" sz="1700" b="0" dirty="0" smtClean="0"/>
                  <a:t>here,</a:t>
                </a:r>
              </a:p>
              <a:p>
                <a:pPr marL="228600" lvl="1" indent="0">
                  <a:buNone/>
                </a:pPr>
                <a:r>
                  <a:rPr lang="en-US" sz="1700" dirty="0"/>
                  <a:t>	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𝑇𝑁</m:t>
                    </m:r>
                  </m:oMath>
                </a14:m>
                <a:r>
                  <a:rPr lang="en-US" sz="1700" b="0" dirty="0" smtClean="0"/>
                  <a:t> is sum of main diagonal,</a:t>
                </a:r>
              </a:p>
              <a:p>
                <a:pPr marL="228600" lvl="1" indent="0">
                  <a:buNone/>
                </a:pPr>
                <a:r>
                  <a:rPr lang="en-US" sz="1700" dirty="0"/>
                  <a:t>	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700" b="0" dirty="0" smtClean="0"/>
                  <a:t> is total pixels sampled, i.e. 700</a:t>
                </a:r>
              </a:p>
              <a:p>
                <a:pPr marL="0" indent="0">
                  <a:buNone/>
                </a:pPr>
                <a:r>
                  <a:rPr lang="en-US" sz="1700" dirty="0" smtClean="0"/>
                  <a:t>The MLE classifier achieved an overall accuracy of </a:t>
                </a:r>
                <a:r>
                  <a:rPr lang="en-US" sz="1700" b="0" dirty="0" smtClean="0"/>
                  <a:t>95.71%.</a:t>
                </a:r>
              </a:p>
              <a:p>
                <a:pPr marL="228600" lvl="1" indent="0" algn="just">
                  <a:buNone/>
                </a:pPr>
                <a:endParaRPr lang="en-US" sz="1700" dirty="0" smtClean="0"/>
              </a:p>
              <a:p>
                <a:pPr marL="228600" lvl="1" indent="0" algn="just">
                  <a:buNone/>
                </a:pPr>
                <a:endParaRPr lang="en-US" sz="1700" i="1" dirty="0"/>
              </a:p>
              <a:p>
                <a:pPr marL="228600" lvl="1" indent="0" algn="just">
                  <a:buNone/>
                </a:pPr>
                <a:endParaRPr lang="en-US" sz="1700" i="1" dirty="0" smtClean="0"/>
              </a:p>
              <a:p>
                <a:pPr marL="0" indent="0" algn="just">
                  <a:buNone/>
                </a:pPr>
                <a:endParaRPr lang="en-US" sz="17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17500" y="374650"/>
                <a:ext cx="4997450" cy="6026149"/>
              </a:xfrm>
              <a:blipFill rotWithShape="0">
                <a:blip r:embed="rId2"/>
                <a:stretch>
                  <a:fillRect l="-1095" t="-605"/>
                </a:stretch>
              </a:blipFill>
              <a:ln>
                <a:solidFill>
                  <a:schemeClr val="tx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481637" y="639761"/>
                <a:ext cx="6391275" cy="6040437"/>
              </a:xfrm>
              <a:ln>
                <a:solidFill>
                  <a:schemeClr val="tx2">
                    <a:lumMod val="25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b="1" dirty="0" smtClean="0"/>
                  <a:t>KAPPA’S COEFFICIENT:</a:t>
                </a:r>
              </a:p>
              <a:p>
                <a:pPr marL="0" indent="0" algn="just">
                  <a:buNone/>
                </a:pPr>
                <a:r>
                  <a:rPr lang="en-IN" sz="1700" b="1" dirty="0" smtClean="0"/>
                  <a:t>Cohen's kappa coefficient</a:t>
                </a:r>
                <a:r>
                  <a:rPr lang="en-IN" sz="1700" dirty="0" smtClean="0"/>
                  <a:t> is a statistic which measures inter-rater agreement for qualitative (categorical) items. It is generally thought to be a more robust measure than simple percent agreement calculation, since κ takes into account the possibility of the agreement occurring by chance.</a:t>
                </a:r>
              </a:p>
              <a:p>
                <a:pPr marL="0" indent="0" algn="just">
                  <a:buNone/>
                </a:pPr>
                <a:endParaRPr lang="en-IN" sz="17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𝑜𝑣𝑒𝑟𝑎𝑙𝑙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</m:oMathPara>
                </a14:m>
                <a:endParaRPr lang="en-IN" sz="1700" dirty="0" smtClean="0"/>
              </a:p>
              <a:p>
                <a:pPr marL="0" indent="0" algn="ctr">
                  <a:buNone/>
                </a:pPr>
                <a:endParaRPr lang="en-IN" sz="18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𝐴𝑐𝑡𝑢𝑎𝑙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𝐹𝑎𝑙𝑠𝑒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𝐹𝑎𝑙𝑠𝑒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𝐴𝑐𝑡𝑢𝑎𝑙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𝑃𝑟𝑒𝑑𝑖𝑐𝑡𝑒𝑑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500" dirty="0" smtClean="0"/>
              </a:p>
              <a:p>
                <a:pPr marL="228600" lvl="1" indent="0">
                  <a:buNone/>
                </a:pPr>
                <a:r>
                  <a:rPr lang="en-IN" sz="1700" dirty="0" smtClean="0"/>
                  <a:t>where,</a:t>
                </a:r>
              </a:p>
              <a:p>
                <a:pPr marL="685800" lvl="3" indent="0">
                  <a:buNone/>
                </a:pPr>
                <a:r>
                  <a:rPr lang="en-IN" sz="1700" dirty="0" smtClean="0"/>
                  <a:t>the </a:t>
                </a:r>
                <a:r>
                  <a:rPr lang="en-IN" sz="1700" dirty="0" smtClean="0"/>
                  <a:t>numerator of the random accuracy </a:t>
                </a:r>
                <a:r>
                  <a:rPr lang="en-IN" sz="1700" dirty="0" smtClean="0"/>
                  <a:t>is the product of the row vector containing the column sums of the confusion matrix and the column vector containing the row sums of the confusion matrix </a:t>
                </a:r>
                <a:r>
                  <a:rPr lang="en-IN" sz="1700" dirty="0" err="1" smtClean="0"/>
                  <a:t>i.e</a:t>
                </a:r>
                <a:endParaRPr lang="en-IN" sz="1700" dirty="0" smtClean="0"/>
              </a:p>
              <a:p>
                <a:pPr marL="685800" lvl="3" indent="0">
                  <a:buNone/>
                </a:pPr>
                <a:r>
                  <a:rPr lang="en-IN" sz="17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</m:d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e>
                        </m:d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+(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sz="1700" dirty="0" smtClean="0"/>
              </a:p>
              <a:p>
                <a:pPr marL="685800" lvl="3" indent="0">
                  <a:buNone/>
                </a:pPr>
                <a:r>
                  <a:rPr lang="en-US" sz="1700" b="0" dirty="0" smtClean="0"/>
                  <a:t>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𝑇𝑜𝑡𝑎𝑙</m:t>
                    </m:r>
                  </m:oMath>
                </a14:m>
                <a:r>
                  <a:rPr lang="en-IN" sz="1700" dirty="0" smtClean="0"/>
                  <a:t> is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sz="1700" dirty="0" smtClean="0"/>
              </a:p>
              <a:p>
                <a:pPr marL="0" indent="0">
                  <a:buNone/>
                </a:pPr>
                <a:r>
                  <a:rPr lang="en-IN" sz="1800" dirty="0" smtClean="0"/>
                  <a:t>The computed value of Kappa’s coefficient is 0.95.</a:t>
                </a:r>
              </a:p>
              <a:p>
                <a:pPr marL="228600" lvl="1" indent="0">
                  <a:buNone/>
                </a:pPr>
                <a:r>
                  <a:rPr lang="en-IN" sz="1500" dirty="0"/>
                  <a:t>	</a:t>
                </a:r>
                <a:endParaRPr lang="en-IN" sz="1500" dirty="0" smtClean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481637" y="639761"/>
                <a:ext cx="6391275" cy="6040437"/>
              </a:xfrm>
              <a:blipFill rotWithShape="0">
                <a:blip r:embed="rId3"/>
                <a:stretch>
                  <a:fillRect l="-856" t="-1410" r="-476"/>
                </a:stretch>
              </a:blipFill>
              <a:ln>
                <a:solidFill>
                  <a:schemeClr val="tx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3" y="840579"/>
            <a:ext cx="2529617" cy="216824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181600" y="374650"/>
            <a:ext cx="0" cy="604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3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3650" y="2468034"/>
            <a:ext cx="979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In order </a:t>
            </a:r>
            <a:r>
              <a:rPr lang="en-IN" sz="2400" dirty="0" smtClean="0"/>
              <a:t>to segment the satellite image properly, </a:t>
            </a:r>
            <a:r>
              <a:rPr lang="en-IN" sz="2400" dirty="0"/>
              <a:t>selection of the </a:t>
            </a:r>
            <a:r>
              <a:rPr lang="en-IN" sz="2400" dirty="0" smtClean="0"/>
              <a:t>most proper </a:t>
            </a:r>
            <a:r>
              <a:rPr lang="en-IN" sz="2400" dirty="0"/>
              <a:t>satellite image, </a:t>
            </a:r>
            <a:r>
              <a:rPr lang="en-IN" sz="2400" dirty="0" smtClean="0"/>
              <a:t>spectral band </a:t>
            </a:r>
            <a:r>
              <a:rPr lang="en-IN" sz="2400" dirty="0"/>
              <a:t>combination, and the classifier </a:t>
            </a:r>
            <a:r>
              <a:rPr lang="en-IN" sz="2400" dirty="0" smtClean="0"/>
              <a:t>are </a:t>
            </a:r>
            <a:r>
              <a:rPr lang="en-US" sz="2400" dirty="0" smtClean="0"/>
              <a:t>very important. The Maximum Likelihood Estimation classification model was able to achieve a 95.71% accuracy, which is suitable for most remote sensing applications.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512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9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Problem statement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3" y="1938527"/>
            <a:ext cx="6956756" cy="480242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 smtClean="0"/>
              <a:t>To segment and classify the given satellite image into one of seven classes depicting different terrains like water bodies, vegetation and man-made structures. </a:t>
            </a:r>
          </a:p>
          <a:p>
            <a:pPr marL="0" indent="0" algn="just">
              <a:buNone/>
            </a:pPr>
            <a:r>
              <a:rPr lang="en-US" sz="1800" dirty="0" smtClean="0"/>
              <a:t>GIVEN DATA: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1. The satellite image data provided here is that of </a:t>
            </a:r>
            <a:r>
              <a:rPr lang="en-IN" sz="1800" dirty="0" err="1"/>
              <a:t>LandsatTM</a:t>
            </a:r>
            <a:r>
              <a:rPr lang="en-IN" sz="1800" dirty="0"/>
              <a:t> sensor.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2. Spatial resolution is 30m i.e. each pixel covers 30mx30m area </a:t>
            </a:r>
            <a:r>
              <a:rPr lang="en-IN" sz="1800" dirty="0" smtClean="0"/>
              <a:t>on ground</a:t>
            </a:r>
            <a:r>
              <a:rPr lang="en-IN" sz="18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3. Size of the image provided is 1024pixels x 1024 pixels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4. Image covers </a:t>
            </a:r>
            <a:r>
              <a:rPr lang="en-IN" sz="1800" dirty="0" err="1"/>
              <a:t>powai</a:t>
            </a:r>
            <a:r>
              <a:rPr lang="en-IN" sz="1800" dirty="0"/>
              <a:t> area and its surrounding, a part of Mumbai city.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5. Data contains four bands viz. Blue, Green, Red and Infrared.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/>
              <a:t>6. There are seven classes or categories in this </a:t>
            </a:r>
            <a:r>
              <a:rPr lang="en-IN" sz="1800" dirty="0" smtClean="0"/>
              <a:t>image.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 smtClean="0"/>
              <a:t>7. 10x10 Training window indexes for each class</a:t>
            </a:r>
          </a:p>
          <a:p>
            <a:pPr marL="0" indent="0" algn="just">
              <a:buNone/>
            </a:pPr>
            <a:endParaRPr lang="en-IN" sz="1800" dirty="0" smtClean="0"/>
          </a:p>
          <a:p>
            <a:pPr marL="0" indent="0" algn="just">
              <a:buNone/>
            </a:pPr>
            <a:endParaRPr lang="en-IN" sz="1600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 smtClean="0"/>
          </a:p>
        </p:txBody>
      </p:sp>
      <p:pic>
        <p:nvPicPr>
          <p:cNvPr id="4" name="Picture Placeholder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52" y="1938528"/>
            <a:ext cx="4477821" cy="48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Approach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 | METHODOLOGY | IMPLEMENTATION | DEMONSTRATION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29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MOTIVATION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170430"/>
            <a:ext cx="9784080" cy="4206240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In </a:t>
            </a:r>
            <a:r>
              <a:rPr lang="en-IN" dirty="0"/>
              <a:t>statistics, </a:t>
            </a:r>
            <a:r>
              <a:rPr lang="en-IN" b="1" dirty="0"/>
              <a:t>maximum likelihood estimation</a:t>
            </a:r>
            <a:r>
              <a:rPr lang="en-IN" dirty="0"/>
              <a:t> (</a:t>
            </a:r>
            <a:r>
              <a:rPr lang="en-IN" b="1" dirty="0"/>
              <a:t>MLE</a:t>
            </a:r>
            <a:r>
              <a:rPr lang="en-IN" dirty="0"/>
              <a:t>) is a method of estimating the parameters of a statistical model given observations, by finding the parameter values that maximize the likelihood of making the observations given the parameters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Intuitively, this maximizes the "agreement" of the selected model with the observed </a:t>
            </a:r>
            <a:r>
              <a:rPr lang="en-IN" dirty="0" smtClean="0"/>
              <a:t>data.</a:t>
            </a:r>
          </a:p>
          <a:p>
            <a:pPr algn="just"/>
            <a:r>
              <a:rPr lang="en-IN" dirty="0"/>
              <a:t>The MLE algorithm is based on probability instead of other </a:t>
            </a:r>
            <a:r>
              <a:rPr lang="en-IN" dirty="0" smtClean="0"/>
              <a:t>conventional</a:t>
            </a:r>
            <a:r>
              <a:rPr lang="en-IN" dirty="0"/>
              <a:t> </a:t>
            </a:r>
            <a:r>
              <a:rPr lang="en-IN" dirty="0" smtClean="0"/>
              <a:t>algorithms (k-means) </a:t>
            </a:r>
            <a:r>
              <a:rPr lang="en-IN" dirty="0"/>
              <a:t>that uses distance measurements</a:t>
            </a:r>
            <a:r>
              <a:rPr lang="en-IN" dirty="0" smtClean="0"/>
              <a:t>. </a:t>
            </a:r>
          </a:p>
          <a:p>
            <a:pPr algn="just"/>
            <a:r>
              <a:rPr lang="en-IN" dirty="0" smtClean="0"/>
              <a:t>MLE </a:t>
            </a:r>
            <a:r>
              <a:rPr lang="en-IN" dirty="0"/>
              <a:t>is </a:t>
            </a:r>
            <a:r>
              <a:rPr lang="en-IN" dirty="0" smtClean="0"/>
              <a:t>a suitable approach </a:t>
            </a:r>
            <a:r>
              <a:rPr lang="en-IN" dirty="0"/>
              <a:t>to </a:t>
            </a:r>
            <a:r>
              <a:rPr lang="en-IN" dirty="0" smtClean="0"/>
              <a:t>estimate statistical </a:t>
            </a:r>
            <a:r>
              <a:rPr lang="en-IN" dirty="0"/>
              <a:t>parameters from a random sample of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METHODOLOGY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011679"/>
            <a:ext cx="11316613" cy="4389121"/>
          </a:xfrm>
        </p:spPr>
        <p:txBody>
          <a:bodyPr>
            <a:normAutofit lnSpcReduction="10000"/>
          </a:bodyPr>
          <a:lstStyle/>
          <a:p>
            <a:pPr marL="514350" indent="-514350" algn="just">
              <a:buAutoNum type="romanUcPeriod"/>
            </a:pPr>
            <a:r>
              <a:rPr lang="en-US" sz="2400" b="1" dirty="0" smtClean="0"/>
              <a:t>ALGORITHM</a:t>
            </a:r>
          </a:p>
          <a:p>
            <a:pPr marL="0" indent="0" algn="just">
              <a:buNone/>
            </a:pPr>
            <a:r>
              <a:rPr lang="en-US" sz="2400" dirty="0" smtClean="0"/>
              <a:t>The first step in MLE is to estimate the statistical parameters</a:t>
            </a:r>
            <a:r>
              <a:rPr lang="en-US" sz="2400" dirty="0" smtClean="0"/>
              <a:t>. The </a:t>
            </a:r>
            <a:r>
              <a:rPr lang="en-US" sz="2400" dirty="0" smtClean="0"/>
              <a:t>intensity value of the pixels belonging to a particular class are normally distributed, we compute the mean and standard deviation of the available samples for each class. </a:t>
            </a:r>
          </a:p>
          <a:p>
            <a:pPr marL="0" indent="0" algn="just">
              <a:buNone/>
            </a:pPr>
            <a:r>
              <a:rPr lang="en-US" sz="2400" dirty="0" smtClean="0"/>
              <a:t>We then define our likelihood function of these parameters .</a:t>
            </a:r>
            <a:r>
              <a:rPr lang="en-IN" sz="2400" dirty="0" smtClean="0"/>
              <a:t>The</a:t>
            </a:r>
            <a:r>
              <a:rPr lang="en-IN" sz="2400" dirty="0"/>
              <a:t> </a:t>
            </a:r>
            <a:r>
              <a:rPr lang="en-IN" sz="2400" i="1" dirty="0"/>
              <a:t>likelihood</a:t>
            </a:r>
            <a:r>
              <a:rPr lang="en-IN" sz="2400" dirty="0"/>
              <a:t> of a set of parameter values, θ, given outcomes x, is equal to the </a:t>
            </a:r>
            <a:r>
              <a:rPr lang="en-IN" sz="2400" i="1" dirty="0"/>
              <a:t>probability</a:t>
            </a:r>
            <a:r>
              <a:rPr lang="en-IN" sz="2400" dirty="0"/>
              <a:t> of those observed outcomes given those parameter values, that </a:t>
            </a:r>
            <a:r>
              <a:rPr lang="en-IN" sz="2400" dirty="0" smtClean="0"/>
              <a:t>is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 smtClean="0"/>
              <a:t>Since Gaussian distribution is a continuous probability distribution, P(x|</a:t>
            </a:r>
            <a:r>
              <a:rPr lang="el-GR" sz="2400" dirty="0" smtClean="0">
                <a:latin typeface="Corbel" panose="020B0503020204020204" pitchFamily="34" charset="0"/>
              </a:rPr>
              <a:t>θ</a:t>
            </a:r>
            <a:r>
              <a:rPr lang="en-US" sz="2400" dirty="0" smtClean="0"/>
              <a:t>) will be the probability density function of the normal distribution given by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IN" sz="2400" dirty="0" smtClean="0"/>
          </a:p>
        </p:txBody>
      </p:sp>
      <p:sp>
        <p:nvSpPr>
          <p:cNvPr id="8" name="AutoShape 8" descr="\mathcal{L}(\theta |x) = P(x | \theta)"/>
          <p:cNvSpPr>
            <a:spLocks noChangeAspect="1" noChangeArrowheads="1"/>
          </p:cNvSpPr>
          <p:nvPr/>
        </p:nvSpPr>
        <p:spPr bwMode="auto">
          <a:xfrm>
            <a:off x="155575" y="-144463"/>
            <a:ext cx="1497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06" y="4737329"/>
            <a:ext cx="2382720" cy="4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58" y="855929"/>
            <a:ext cx="6502654" cy="1572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641" y="2948787"/>
            <a:ext cx="10716488" cy="366254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400" dirty="0" smtClean="0"/>
              <a:t>W</a:t>
            </a:r>
            <a:r>
              <a:rPr lang="en-IN" sz="2400" baseline="-25000" dirty="0" smtClean="0"/>
              <a:t>J</a:t>
            </a:r>
            <a:r>
              <a:rPr lang="en-IN" sz="2400" dirty="0" smtClean="0"/>
              <a:t> = Class of pixel (j = 1,2,3,4,5,6,7)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400" dirty="0" smtClean="0"/>
              <a:t>P(X | W</a:t>
            </a:r>
            <a:r>
              <a:rPr lang="en-IN" sz="2400" baseline="-25000" dirty="0" smtClean="0"/>
              <a:t>J</a:t>
            </a:r>
            <a:r>
              <a:rPr lang="en-IN" sz="2400" dirty="0" smtClean="0"/>
              <a:t> ) = Probability </a:t>
            </a:r>
            <a:r>
              <a:rPr lang="en-IN" sz="2400" dirty="0"/>
              <a:t>that pixel X belongs to class </a:t>
            </a:r>
            <a:r>
              <a:rPr lang="en-IN" sz="2400" dirty="0" smtClean="0"/>
              <a:t>W</a:t>
            </a:r>
            <a:r>
              <a:rPr lang="en-IN" sz="2400" baseline="-25000" dirty="0" smtClean="0"/>
              <a:t>J</a:t>
            </a:r>
            <a:endParaRPr lang="en-IN" sz="2400" baseline="-25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X </a:t>
            </a:r>
            <a:r>
              <a:rPr lang="en-US" sz="2400" dirty="0" smtClean="0"/>
              <a:t> = </a:t>
            </a:r>
            <a:r>
              <a:rPr lang="en-US" sz="2400" dirty="0"/>
              <a:t>pixel intensity value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l-GR" sz="2400" dirty="0"/>
              <a:t>σ</a:t>
            </a:r>
            <a:r>
              <a:rPr lang="en-IN" sz="2400" baseline="-25000" dirty="0" smtClean="0"/>
              <a:t>J</a:t>
            </a:r>
            <a:r>
              <a:rPr lang="en-IN" sz="2400" dirty="0" smtClean="0"/>
              <a:t>  = </a:t>
            </a:r>
            <a:r>
              <a:rPr lang="en-IN" sz="2400" dirty="0"/>
              <a:t>Standard </a:t>
            </a:r>
            <a:r>
              <a:rPr lang="en-IN" sz="2400" dirty="0" smtClean="0"/>
              <a:t>Deviation </a:t>
            </a:r>
            <a:r>
              <a:rPr lang="en-IN" sz="2400" dirty="0"/>
              <a:t>of class </a:t>
            </a:r>
            <a:r>
              <a:rPr lang="en-IN" sz="2400" dirty="0" smtClean="0"/>
              <a:t>W</a:t>
            </a:r>
            <a:r>
              <a:rPr lang="en-IN" sz="2400" baseline="-25000" dirty="0" smtClean="0"/>
              <a:t>J</a:t>
            </a:r>
            <a:endParaRPr lang="en-IN" sz="2400" baseline="-25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400" dirty="0" err="1" smtClean="0"/>
              <a:t>μ</a:t>
            </a:r>
            <a:r>
              <a:rPr lang="en-IN" sz="2400" baseline="-25000" dirty="0" err="1" smtClean="0"/>
              <a:t>J</a:t>
            </a:r>
            <a:r>
              <a:rPr lang="en-IN" sz="2400" baseline="-25000" dirty="0" smtClean="0"/>
              <a:t>  </a:t>
            </a:r>
            <a:r>
              <a:rPr lang="en-IN" sz="2400" dirty="0"/>
              <a:t>= Mean of class </a:t>
            </a:r>
            <a:r>
              <a:rPr lang="en-IN" sz="2400" dirty="0" smtClean="0"/>
              <a:t>W</a:t>
            </a:r>
            <a:r>
              <a:rPr lang="en-IN" sz="2400" baseline="-25000" dirty="0" smtClean="0"/>
              <a:t>J</a:t>
            </a:r>
          </a:p>
          <a:p>
            <a:endParaRPr lang="en-IN" sz="2400" baseline="-25000" dirty="0" smtClean="0"/>
          </a:p>
          <a:p>
            <a:pPr algn="just"/>
            <a:r>
              <a:rPr lang="en-IN" sz="2400" dirty="0"/>
              <a:t>Finally, </a:t>
            </a:r>
            <a:r>
              <a:rPr lang="en-IN" sz="2400" dirty="0" smtClean="0"/>
              <a:t>the pixel is assigned to the class which has the maximum likelihood / probability.</a:t>
            </a:r>
            <a:endParaRPr lang="en-IN" sz="2400" dirty="0"/>
          </a:p>
          <a:p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3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type="body" sz="half" idx="4294967295"/>
          </p:nvPr>
        </p:nvSpPr>
        <p:spPr>
          <a:xfrm>
            <a:off x="642937" y="403225"/>
            <a:ext cx="10729913" cy="3211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b="1" dirty="0" smtClean="0"/>
              <a:t>II. SPECTRAL BAND COMBINATIONS:</a:t>
            </a:r>
          </a:p>
          <a:p>
            <a:pPr marL="571500" lvl="1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A</a:t>
            </a:r>
            <a:r>
              <a:rPr lang="en-IN" dirty="0"/>
              <a:t> </a:t>
            </a:r>
            <a:r>
              <a:rPr lang="en-IN" b="1" dirty="0"/>
              <a:t>multispectral image</a:t>
            </a:r>
            <a:r>
              <a:rPr lang="en-IN" dirty="0"/>
              <a:t> is one that captures image data at specific frequencies across the electromagnetic </a:t>
            </a:r>
            <a:r>
              <a:rPr lang="en-IN" dirty="0" smtClean="0"/>
              <a:t>spectrum and not limiting itself to the visible light range.</a:t>
            </a:r>
          </a:p>
          <a:p>
            <a:pPr marL="571500" lvl="1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information for each specific wavelength range is stored as a separate </a:t>
            </a:r>
            <a:r>
              <a:rPr lang="en-IN" dirty="0" smtClean="0"/>
              <a:t>image called band (</a:t>
            </a:r>
            <a:r>
              <a:rPr lang="en-IN" dirty="0"/>
              <a:t>r</a:t>
            </a:r>
            <a:r>
              <a:rPr lang="en-IN" dirty="0" smtClean="0"/>
              <a:t>ed, green, blue, infrared).</a:t>
            </a:r>
          </a:p>
          <a:p>
            <a:pPr marL="571500" lvl="1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Different band combinations highlight different parts of the image based on the terrain feature and wavelength of light.</a:t>
            </a:r>
          </a:p>
          <a:p>
            <a:pPr marL="571500" lvl="1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After </a:t>
            </a:r>
            <a:r>
              <a:rPr lang="en-IN" dirty="0"/>
              <a:t>some trial and error ,the ideal spectral band </a:t>
            </a:r>
            <a:r>
              <a:rPr lang="en-IN" dirty="0" smtClean="0"/>
              <a:t>combination </a:t>
            </a:r>
            <a:r>
              <a:rPr lang="en-IN" dirty="0"/>
              <a:t>for each class </a:t>
            </a:r>
            <a:r>
              <a:rPr lang="en-IN" dirty="0" smtClean="0"/>
              <a:t>was </a:t>
            </a:r>
            <a:r>
              <a:rPr lang="en-US" dirty="0" smtClean="0"/>
              <a:t>found as:</a:t>
            </a:r>
            <a:endParaRPr lang="en-IN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18491"/>
              </p:ext>
            </p:extLst>
          </p:nvPr>
        </p:nvGraphicFramePr>
        <p:xfrm>
          <a:off x="2851150" y="3248501"/>
          <a:ext cx="67564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1241"/>
                <a:gridCol w="503515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ASSIGNMENT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BAND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dirty="0" smtClean="0"/>
                        <a:t>COMBINATION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INFRARED-GREEN-BLUE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GREEN-RED-INFRARED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RED-INFRARED-BLUE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1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dczxcxz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9" y="1848631"/>
            <a:ext cx="3286580" cy="3286580"/>
          </a:xfrm>
          <a:prstGeom prst="rect">
            <a:avLst/>
          </a:prstGeom>
          <a:ln w="381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183062" y="5226323"/>
            <a:ext cx="28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Green –Red-Infrared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86" y="1819263"/>
            <a:ext cx="3345317" cy="3345317"/>
          </a:xfrm>
          <a:prstGeom prst="rect">
            <a:avLst/>
          </a:prstGeom>
          <a:ln w="381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614199" y="5226323"/>
            <a:ext cx="288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Infrared-Green-Blue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81" y="1819263"/>
            <a:ext cx="3316743" cy="3316743"/>
          </a:xfrm>
          <a:prstGeom prst="rect">
            <a:avLst/>
          </a:prstGeom>
          <a:ln w="381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065342" y="5226323"/>
            <a:ext cx="28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Red-Infrared-Blue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8748" y="761999"/>
            <a:ext cx="461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MERGED SPECTRAL BANDS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1396" y="1941830"/>
            <a:ext cx="11287125" cy="2280920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800" dirty="0" smtClean="0"/>
              <a:t>The </a:t>
            </a:r>
            <a:r>
              <a:rPr lang="en-IN" sz="1800" dirty="0"/>
              <a:t>images are loaded in grayscale using the Image module in pillow  </a:t>
            </a:r>
            <a:r>
              <a:rPr lang="en-IN" sz="1800" dirty="0" smtClean="0"/>
              <a:t>package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 smtClean="0"/>
              <a:t>The </a:t>
            </a:r>
            <a:r>
              <a:rPr lang="en-IN" sz="1800" dirty="0"/>
              <a:t>images are merged using the </a:t>
            </a:r>
            <a:r>
              <a:rPr lang="en-IN" sz="1800" i="1" dirty="0" err="1"/>
              <a:t>Image.merge</a:t>
            </a:r>
            <a:r>
              <a:rPr lang="en-IN" sz="1800" i="1" dirty="0"/>
              <a:t>() </a:t>
            </a:r>
            <a:r>
              <a:rPr lang="en-IN" sz="1800" dirty="0"/>
              <a:t>in RGB mode to obtain different spectral band </a:t>
            </a:r>
            <a:r>
              <a:rPr lang="en-IN" sz="1800" dirty="0" smtClean="0"/>
              <a:t>combinations</a:t>
            </a:r>
            <a:endParaRPr lang="en-IN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/>
              <a:t>The training window area for each class is selected and their pixel intensity values are obtained and stored as a list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800" dirty="0"/>
              <a:t>The mean and standard deviation of the pixel intensity values is calculated using </a:t>
            </a:r>
            <a:r>
              <a:rPr lang="en-IN" sz="1800" i="1" dirty="0" err="1"/>
              <a:t>numpy.mean</a:t>
            </a:r>
            <a:r>
              <a:rPr lang="en-IN" sz="1800" i="1" dirty="0"/>
              <a:t>() </a:t>
            </a:r>
            <a:r>
              <a:rPr lang="en-IN" sz="1800" dirty="0"/>
              <a:t>and </a:t>
            </a:r>
            <a:r>
              <a:rPr lang="en-IN" sz="1800" i="1" dirty="0" err="1"/>
              <a:t>numpy.std</a:t>
            </a:r>
            <a:r>
              <a:rPr lang="en-IN" sz="1800" i="1" dirty="0"/>
              <a:t>() </a:t>
            </a:r>
            <a:r>
              <a:rPr lang="en-IN" sz="1800" dirty="0"/>
              <a:t>for each class and the result is stored in a 7x1 vector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800" dirty="0" smtClean="0"/>
          </a:p>
          <a:p>
            <a:pPr marL="0" indent="0" algn="just">
              <a:buNone/>
            </a:pP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2" y="4025900"/>
            <a:ext cx="7992452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1226</TotalTime>
  <Words>704</Words>
  <Application>Microsoft Office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Corbel</vt:lpstr>
      <vt:lpstr>Courier New</vt:lpstr>
      <vt:lpstr>Wingdings</vt:lpstr>
      <vt:lpstr>Banded</vt:lpstr>
      <vt:lpstr>RESEMBLANCE</vt:lpstr>
      <vt:lpstr>Problem statement</vt:lpstr>
      <vt:lpstr>CLASSIFICATION Approach</vt:lpstr>
      <vt:lpstr>MOTIVATION</vt:lpstr>
      <vt:lpstr>METHODOLOGY</vt:lpstr>
      <vt:lpstr>PowerPoint Presentation</vt:lpstr>
      <vt:lpstr>PowerPoint Presentation</vt:lpstr>
      <vt:lpstr>PowerPoint Presentation</vt:lpstr>
      <vt:lpstr>IMPLEMENTATION</vt:lpstr>
      <vt:lpstr>PowerPoint Presentation</vt:lpstr>
      <vt:lpstr>demonstration</vt:lpstr>
      <vt:lpstr>evaluation</vt:lpstr>
      <vt:lpstr>accuracy</vt:lpstr>
      <vt:lpstr>PowerPoint Presentation</vt:lpstr>
      <vt:lpstr>conclusion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RESEMBLANCE</dc:title>
  <dc:creator>Simran Modi</dc:creator>
  <cp:lastModifiedBy>Simran Modi</cp:lastModifiedBy>
  <cp:revision>309</cp:revision>
  <dcterms:created xsi:type="dcterms:W3CDTF">2016-12-13T07:08:24Z</dcterms:created>
  <dcterms:modified xsi:type="dcterms:W3CDTF">2016-12-16T08:15:57Z</dcterms:modified>
</cp:coreProperties>
</file>